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2858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Movilidad Autónoma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4631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Estrategia Cabify ante el Futuro de las Ciudades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38709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Ecosistema, Partnerships y Modelos de Negocio Sostenibles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927878"/>
            <a:ext cx="1388864" cy="373142"/>
          </a:xfrm>
          <a:prstGeom prst="roundRect">
            <a:avLst>
              <a:gd name="adj" fmla="val 6383"/>
            </a:avLst>
          </a:prstGeom>
          <a:solidFill>
            <a:srgbClr val="110745"/>
          </a:solidFill>
          <a:ln/>
        </p:spPr>
      </p:sp>
      <p:sp>
        <p:nvSpPr>
          <p:cNvPr id="7" name="Text 4"/>
          <p:cNvSpPr/>
          <p:nvPr/>
        </p:nvSpPr>
        <p:spPr>
          <a:xfrm>
            <a:off x="6399252" y="4987409"/>
            <a:ext cx="115073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FEBRERO 2026</a:t>
            </a: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7194" y="921306"/>
            <a:ext cx="4044910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Decisiones Requeridas Hoy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317194" y="1519595"/>
            <a:ext cx="277546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Aprobaciones Inmediatas Necesarias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317194" y="1808559"/>
            <a:ext cx="2896433" cy="1325642"/>
          </a:xfrm>
          <a:prstGeom prst="roundRect">
            <a:avLst>
              <a:gd name="adj" fmla="val 1434"/>
            </a:avLst>
          </a:prstGeom>
          <a:solidFill>
            <a:srgbClr val="4C5052"/>
          </a:solidFill>
          <a:ln/>
        </p:spPr>
      </p:sp>
      <p:sp>
        <p:nvSpPr>
          <p:cNvPr id="5" name="Shape 3"/>
          <p:cNvSpPr/>
          <p:nvPr/>
        </p:nvSpPr>
        <p:spPr>
          <a:xfrm>
            <a:off x="2443877" y="1935242"/>
            <a:ext cx="380167" cy="380167"/>
          </a:xfrm>
          <a:prstGeom prst="roundRect">
            <a:avLst>
              <a:gd name="adj" fmla="val 24050182"/>
            </a:avLst>
          </a:prstGeom>
          <a:solidFill>
            <a:srgbClr val="AC9EF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48414" y="2039660"/>
            <a:ext cx="171093" cy="1710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43877" y="2396252"/>
            <a:ext cx="1584484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Inversión Inicial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443877" y="2675096"/>
            <a:ext cx="2643068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Aprobar €13M para piloto Madrid Q3 2026 con 50 vehículos autónomos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5294471" y="1808559"/>
            <a:ext cx="2896553" cy="1325642"/>
          </a:xfrm>
          <a:prstGeom prst="roundRect">
            <a:avLst>
              <a:gd name="adj" fmla="val 1434"/>
            </a:avLst>
          </a:prstGeom>
          <a:solidFill>
            <a:srgbClr val="4C5052"/>
          </a:solidFill>
          <a:ln/>
        </p:spPr>
      </p:sp>
      <p:sp>
        <p:nvSpPr>
          <p:cNvPr id="10" name="Shape 7"/>
          <p:cNvSpPr/>
          <p:nvPr/>
        </p:nvSpPr>
        <p:spPr>
          <a:xfrm>
            <a:off x="5421154" y="1935242"/>
            <a:ext cx="380167" cy="380167"/>
          </a:xfrm>
          <a:prstGeom prst="roundRect">
            <a:avLst>
              <a:gd name="adj" fmla="val 24050182"/>
            </a:avLst>
          </a:prstGeom>
          <a:solidFill>
            <a:srgbClr val="AC9EF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691" y="2039660"/>
            <a:ext cx="171093" cy="1710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1154" y="2396252"/>
            <a:ext cx="1751171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Partnership Estratégico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421154" y="2675096"/>
            <a:ext cx="2643188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Autorizar alianza con Waymo o WeRide con firma en Q2 2026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2317194" y="3215045"/>
            <a:ext cx="5873829" cy="1159431"/>
          </a:xfrm>
          <a:prstGeom prst="roundRect">
            <a:avLst>
              <a:gd name="adj" fmla="val 1640"/>
            </a:avLst>
          </a:prstGeom>
          <a:solidFill>
            <a:srgbClr val="4C5052"/>
          </a:solidFill>
          <a:ln/>
        </p:spPr>
      </p:sp>
      <p:sp>
        <p:nvSpPr>
          <p:cNvPr id="15" name="Shape 11"/>
          <p:cNvSpPr/>
          <p:nvPr/>
        </p:nvSpPr>
        <p:spPr>
          <a:xfrm>
            <a:off x="2443877" y="3341727"/>
            <a:ext cx="380167" cy="380167"/>
          </a:xfrm>
          <a:prstGeom prst="roundRect">
            <a:avLst>
              <a:gd name="adj" fmla="val 24050182"/>
            </a:avLst>
          </a:prstGeom>
          <a:solidFill>
            <a:srgbClr val="AC9EF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8414" y="3446145"/>
            <a:ext cx="171093" cy="17109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443877" y="3802737"/>
            <a:ext cx="1584484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Unidad de Negocio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2443877" y="4081582"/>
            <a:ext cx="5620464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"Cabify Autonomous" con equipo dedicado de 15 personas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2317194" y="4465439"/>
            <a:ext cx="3263979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Próximos Pasos Inmediatos (Feb-Mar 2026)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2317194" y="4754404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950" dirty="0"/>
          </a:p>
        </p:txBody>
      </p:sp>
      <p:sp>
        <p:nvSpPr>
          <p:cNvPr id="21" name="Shape 16"/>
          <p:cNvSpPr/>
          <p:nvPr/>
        </p:nvSpPr>
        <p:spPr>
          <a:xfrm>
            <a:off x="2317194" y="4954429"/>
            <a:ext cx="58738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2" name="Text 17"/>
          <p:cNvSpPr/>
          <p:nvPr/>
        </p:nvSpPr>
        <p:spPr>
          <a:xfrm>
            <a:off x="2317194" y="5048250"/>
            <a:ext cx="5873829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Presentación al Comité de Dirección para aprobación final del business case</a:t>
            </a:r>
            <a:endParaRPr lang="en-US" sz="950" dirty="0"/>
          </a:p>
        </p:txBody>
      </p:sp>
      <p:sp>
        <p:nvSpPr>
          <p:cNvPr id="23" name="Text 18"/>
          <p:cNvSpPr/>
          <p:nvPr/>
        </p:nvSpPr>
        <p:spPr>
          <a:xfrm>
            <a:off x="2317194" y="5390317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950" dirty="0"/>
          </a:p>
        </p:txBody>
      </p:sp>
      <p:sp>
        <p:nvSpPr>
          <p:cNvPr id="24" name="Shape 19"/>
          <p:cNvSpPr/>
          <p:nvPr/>
        </p:nvSpPr>
        <p:spPr>
          <a:xfrm>
            <a:off x="2317194" y="5590342"/>
            <a:ext cx="58738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5" name="Text 20"/>
          <p:cNvSpPr/>
          <p:nvPr/>
        </p:nvSpPr>
        <p:spPr>
          <a:xfrm>
            <a:off x="2317194" y="5684163"/>
            <a:ext cx="5873829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Inicio de negociaciones formales con Waymo y WeRide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2317194" y="6026229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950" dirty="0"/>
          </a:p>
        </p:txBody>
      </p:sp>
      <p:sp>
        <p:nvSpPr>
          <p:cNvPr id="27" name="Shape 22"/>
          <p:cNvSpPr/>
          <p:nvPr/>
        </p:nvSpPr>
        <p:spPr>
          <a:xfrm>
            <a:off x="2317194" y="6226254"/>
            <a:ext cx="58738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8" name="Text 23"/>
          <p:cNvSpPr/>
          <p:nvPr/>
        </p:nvSpPr>
        <p:spPr>
          <a:xfrm>
            <a:off x="2317194" y="6320076"/>
            <a:ext cx="5873829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Reuniones con Ayuntamiento de Madrid para sandbox regulatorio</a:t>
            </a:r>
            <a:endParaRPr lang="en-US" sz="950" dirty="0"/>
          </a:p>
        </p:txBody>
      </p:sp>
      <p:sp>
        <p:nvSpPr>
          <p:cNvPr id="29" name="Text 24"/>
          <p:cNvSpPr/>
          <p:nvPr/>
        </p:nvSpPr>
        <p:spPr>
          <a:xfrm>
            <a:off x="2317194" y="6662142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950" dirty="0"/>
          </a:p>
        </p:txBody>
      </p:sp>
      <p:sp>
        <p:nvSpPr>
          <p:cNvPr id="30" name="Shape 25"/>
          <p:cNvSpPr/>
          <p:nvPr/>
        </p:nvSpPr>
        <p:spPr>
          <a:xfrm>
            <a:off x="2317194" y="6862167"/>
            <a:ext cx="58738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31" name="Text 26"/>
          <p:cNvSpPr/>
          <p:nvPr/>
        </p:nvSpPr>
        <p:spPr>
          <a:xfrm>
            <a:off x="2317194" y="6955988"/>
            <a:ext cx="5873829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roadmap de producto y experiencia de usuario autónomo</a:t>
            </a:r>
            <a:endParaRPr lang="en-US" sz="950" dirty="0"/>
          </a:p>
        </p:txBody>
      </p:sp>
      <p:sp>
        <p:nvSpPr>
          <p:cNvPr id="32" name="Shape 27"/>
          <p:cNvSpPr/>
          <p:nvPr/>
        </p:nvSpPr>
        <p:spPr>
          <a:xfrm>
            <a:off x="8416528" y="1438751"/>
            <a:ext cx="3995261" cy="5869424"/>
          </a:xfrm>
          <a:prstGeom prst="roundRect">
            <a:avLst>
              <a:gd name="adj" fmla="val 476"/>
            </a:avLst>
          </a:prstGeom>
          <a:solidFill>
            <a:srgbClr val="AC9EF5"/>
          </a:solidFill>
          <a:ln/>
        </p:spPr>
      </p:sp>
      <p:sp>
        <p:nvSpPr>
          <p:cNvPr id="33" name="Text 28"/>
          <p:cNvSpPr/>
          <p:nvPr/>
        </p:nvSpPr>
        <p:spPr>
          <a:xfrm>
            <a:off x="8543211" y="1519595"/>
            <a:ext cx="2371249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Por Qué Debemos Actuar Ahora</a:t>
            </a:r>
            <a:endParaRPr lang="en-US" sz="1200" dirty="0"/>
          </a:p>
        </p:txBody>
      </p:sp>
      <p:sp>
        <p:nvSpPr>
          <p:cNvPr id="34" name="Shape 29"/>
          <p:cNvSpPr/>
          <p:nvPr/>
        </p:nvSpPr>
        <p:spPr>
          <a:xfrm>
            <a:off x="8543211" y="1808559"/>
            <a:ext cx="285155" cy="285155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35" name="Text 30"/>
          <p:cNvSpPr/>
          <p:nvPr/>
        </p:nvSpPr>
        <p:spPr>
          <a:xfrm>
            <a:off x="8909209" y="1852017"/>
            <a:ext cx="1847612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Ventana de Oportunidad</a:t>
            </a:r>
            <a:endParaRPr lang="en-US" sz="1200" dirty="0"/>
          </a:p>
        </p:txBody>
      </p:sp>
      <p:sp>
        <p:nvSpPr>
          <p:cNvPr id="36" name="Text 31"/>
          <p:cNvSpPr/>
          <p:nvPr/>
        </p:nvSpPr>
        <p:spPr>
          <a:xfrm>
            <a:off x="8909209" y="2130862"/>
            <a:ext cx="3375898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competidores ya están ejecutando. Cada mes de retraso implica pérdida de cuota de mercado irrecuperable.</a:t>
            </a:r>
            <a:endParaRPr lang="en-US" sz="950" dirty="0"/>
          </a:p>
        </p:txBody>
      </p:sp>
      <p:sp>
        <p:nvSpPr>
          <p:cNvPr id="37" name="Shape 32"/>
          <p:cNvSpPr/>
          <p:nvPr/>
        </p:nvSpPr>
        <p:spPr>
          <a:xfrm>
            <a:off x="8543211" y="2791301"/>
            <a:ext cx="285155" cy="285155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38" name="Text 33"/>
          <p:cNvSpPr/>
          <p:nvPr/>
        </p:nvSpPr>
        <p:spPr>
          <a:xfrm>
            <a:off x="8909209" y="2834759"/>
            <a:ext cx="1740694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Momentum Regulatorio</a:t>
            </a:r>
            <a:endParaRPr lang="en-US" sz="1200" dirty="0"/>
          </a:p>
        </p:txBody>
      </p:sp>
      <p:sp>
        <p:nvSpPr>
          <p:cNvPr id="39" name="Text 34"/>
          <p:cNvSpPr/>
          <p:nvPr/>
        </p:nvSpPr>
        <p:spPr>
          <a:xfrm>
            <a:off x="8909209" y="3113603"/>
            <a:ext cx="3375898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Madrid está abierto a pilotos de movilidad autónoma en 2026. Esta ventana puede no repetirse.</a:t>
            </a:r>
            <a:endParaRPr lang="en-US" sz="950" dirty="0"/>
          </a:p>
        </p:txBody>
      </p:sp>
      <p:sp>
        <p:nvSpPr>
          <p:cNvPr id="40" name="Shape 35"/>
          <p:cNvSpPr/>
          <p:nvPr/>
        </p:nvSpPr>
        <p:spPr>
          <a:xfrm>
            <a:off x="8543211" y="3607832"/>
            <a:ext cx="285155" cy="285155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41" name="Text 36"/>
          <p:cNvSpPr/>
          <p:nvPr/>
        </p:nvSpPr>
        <p:spPr>
          <a:xfrm>
            <a:off x="8909209" y="3651290"/>
            <a:ext cx="1659969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Alineación Estratégica</a:t>
            </a:r>
            <a:endParaRPr lang="en-US" sz="1200" dirty="0"/>
          </a:p>
        </p:txBody>
      </p:sp>
      <p:sp>
        <p:nvSpPr>
          <p:cNvPr id="42" name="Text 37"/>
          <p:cNvSpPr/>
          <p:nvPr/>
        </p:nvSpPr>
        <p:spPr>
          <a:xfrm>
            <a:off x="8909209" y="3930134"/>
            <a:ext cx="3375898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Continuidad natural con nuestra Estrategia de Sostenibilidad consolidada.</a:t>
            </a:r>
            <a:endParaRPr lang="en-US" sz="950" dirty="0"/>
          </a:p>
        </p:txBody>
      </p:sp>
      <p:sp>
        <p:nvSpPr>
          <p:cNvPr id="43" name="Shape 38"/>
          <p:cNvSpPr/>
          <p:nvPr/>
        </p:nvSpPr>
        <p:spPr>
          <a:xfrm>
            <a:off x="8543211" y="4424363"/>
            <a:ext cx="285155" cy="285155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44" name="Text 39"/>
          <p:cNvSpPr/>
          <p:nvPr/>
        </p:nvSpPr>
        <p:spPr>
          <a:xfrm>
            <a:off x="8909209" y="4467820"/>
            <a:ext cx="161210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Viabilidad Económica</a:t>
            </a:r>
            <a:endParaRPr lang="en-US" sz="1200" dirty="0"/>
          </a:p>
        </p:txBody>
      </p:sp>
      <p:sp>
        <p:nvSpPr>
          <p:cNvPr id="45" name="Text 40"/>
          <p:cNvSpPr/>
          <p:nvPr/>
        </p:nvSpPr>
        <p:spPr>
          <a:xfrm>
            <a:off x="8909209" y="4746665"/>
            <a:ext cx="3375898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 menor a 30 meses, VAN positivo de €85M, TIR superior al 30%.</a:t>
            </a:r>
            <a:endParaRPr lang="en-US" sz="950" dirty="0"/>
          </a:p>
        </p:txBody>
      </p:sp>
      <p:sp>
        <p:nvSpPr>
          <p:cNvPr id="46" name="Shape 41"/>
          <p:cNvSpPr/>
          <p:nvPr/>
        </p:nvSpPr>
        <p:spPr>
          <a:xfrm>
            <a:off x="8543211" y="5233412"/>
            <a:ext cx="3741896" cy="23455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47" name="Text 42"/>
          <p:cNvSpPr/>
          <p:nvPr/>
        </p:nvSpPr>
        <p:spPr>
          <a:xfrm>
            <a:off x="8733234" y="5347811"/>
            <a:ext cx="3551873" cy="33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"Si esperamos, otros definirán el futuro de la movilidad urbana. Cabify puede liderarlo desde hoy."</a:t>
            </a:r>
            <a:endParaRPr lang="en-US" sz="950" dirty="0"/>
          </a:p>
        </p:txBody>
      </p:sp>
      <p:sp>
        <p:nvSpPr>
          <p:cNvPr id="48" name="Shape 43"/>
          <p:cNvSpPr/>
          <p:nvPr/>
        </p:nvSpPr>
        <p:spPr>
          <a:xfrm>
            <a:off x="8543211" y="5347811"/>
            <a:ext cx="15240" cy="332423"/>
          </a:xfrm>
          <a:prstGeom prst="rect">
            <a:avLst/>
          </a:prstGeom>
          <a:solidFill>
            <a:srgbClr val="AC9EF5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0453"/>
            <a:ext cx="1959888" cy="388382"/>
          </a:xfrm>
          <a:prstGeom prst="roundRect">
            <a:avLst>
              <a:gd name="adj" fmla="val 6132"/>
            </a:avLst>
          </a:prstGeom>
          <a:noFill/>
          <a:ln w="7620">
            <a:solidFill>
              <a:srgbClr val="AC9E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837605"/>
            <a:ext cx="17065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RESUMEN EJECUTIVO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38131"/>
            <a:ext cx="106827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Una Oportunidad Estratégica sin Precedentes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793790" y="2155865"/>
            <a:ext cx="6422231" cy="2413635"/>
          </a:xfrm>
          <a:prstGeom prst="roundRect">
            <a:avLst>
              <a:gd name="adj" fmla="val 1233"/>
            </a:avLst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992148" y="23542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Oportunidad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2783443"/>
            <a:ext cx="60255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Madridrecibirá robotaxis en 2026. Waymo opera ya en más de 15 ciudades globalmente. Uber adopta una estrategia de agregación multi-proveedor de vehículos autónomos. Cabify debe actuar ahora antes de que los competidores capturen el mercado y establezcan dominio en movilidad autónoma.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155865"/>
            <a:ext cx="6422231" cy="2413635"/>
          </a:xfrm>
          <a:prstGeom prst="roundRect">
            <a:avLst>
              <a:gd name="adj" fmla="val 1233"/>
            </a:avLst>
          </a:prstGeom>
          <a:solidFill>
            <a:srgbClr val="4C5052"/>
          </a:solidFill>
          <a:ln/>
        </p:spPr>
      </p:sp>
      <p:sp>
        <p:nvSpPr>
          <p:cNvPr id="9" name="Text 7"/>
          <p:cNvSpPr/>
          <p:nvPr/>
        </p:nvSpPr>
        <p:spPr>
          <a:xfrm>
            <a:off x="7612737" y="23542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Solución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12737" y="2783443"/>
            <a:ext cx="60255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estratégico 2026-2030 de integración progresiva de vehículos autónomos mediante partnerships tecnológicos con líderes globales, pilotos urbanos controlados y un modelo de negocio híbrido que combina flota propia con colaboradores autónomos.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767858"/>
            <a:ext cx="6422231" cy="2691289"/>
          </a:xfrm>
          <a:prstGeom prst="roundRect">
            <a:avLst>
              <a:gd name="adj" fmla="val 1106"/>
            </a:avLst>
          </a:prstGeom>
          <a:solidFill>
            <a:srgbClr val="4C5052"/>
          </a:solidFill>
          <a:ln/>
        </p:spPr>
      </p:sp>
      <p:sp>
        <p:nvSpPr>
          <p:cNvPr id="12" name="Text 10"/>
          <p:cNvSpPr/>
          <p:nvPr/>
        </p:nvSpPr>
        <p:spPr>
          <a:xfrm>
            <a:off x="992148" y="4966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Inversión y Retorno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92148" y="5395436"/>
            <a:ext cx="6025515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Inversión total: €55M (2026-2028)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Incremento +30% en viajes totales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-40% en coste por kilómetro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Payback: 24-30 meses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 proyectada: &gt;30%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4767858"/>
            <a:ext cx="6422231" cy="2691289"/>
          </a:xfrm>
          <a:prstGeom prst="roundRect">
            <a:avLst>
              <a:gd name="adj" fmla="val 1106"/>
            </a:avLst>
          </a:prstGeom>
          <a:solidFill>
            <a:srgbClr val="4C5052"/>
          </a:solidFill>
          <a:ln/>
        </p:spPr>
      </p:sp>
      <p:sp>
        <p:nvSpPr>
          <p:cNvPr id="15" name="Text 13"/>
          <p:cNvSpPr/>
          <p:nvPr/>
        </p:nvSpPr>
        <p:spPr>
          <a:xfrm>
            <a:off x="7612737" y="4966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Recomendación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12737" y="5395436"/>
            <a:ext cx="60255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Aprobar inmediatamente piloto Madrid Q3 2026 con 50 vehículos autónomos mediante alianza estratégica con Waymo. Planificar expansión posterior a Barcelona y Sevilla durante 2027 para consolidar liderazgo en movilidad sostenible.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1438" y="1046798"/>
            <a:ext cx="5597247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Contexto: El Ecosistema 2026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031438" y="1864519"/>
            <a:ext cx="228742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Tendencias del Mercado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031438" y="2241352"/>
            <a:ext cx="6737033" cy="689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mercado de movilidad autónoma experimenta una aceleración sin precedentes. Madrid estrenará taxis sin conductor mediante la alianza Uber-Waymo en 2026, marcando un punto de inflexión para el transporte urbano europeo.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1031438" y="3046214"/>
            <a:ext cx="6737033" cy="919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Waymo opera actualmente en más de 15 ciudades a nivel global</a:t>
            </a:r>
            <a:endParaRPr lang="en-US" sz="12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Uber adopta estrategia de agregación multi-proveedor (Waymo, WeRide, Pony.ai)</a:t>
            </a:r>
            <a:endParaRPr lang="en-US" sz="12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Reino Unido autorizará vehículos 100% autónomos en Londres H2 2026</a:t>
            </a:r>
            <a:endParaRPr lang="en-US" sz="12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Regulación europea avanza hacia marcos permisivos para pilotos urbanos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031438" y="4093574"/>
            <a:ext cx="210050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Posición Actual Cabify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31438" y="4470407"/>
            <a:ext cx="6737033" cy="919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Cabify ha consolidado su estrategia de negocio sostenible con electrificación 100% en España y alianzas estratégicas con fabricantes como Tesla para flotas eléctricas. Sin embargo, existe un GAP crítico: carecemos de un plan público de integración de vehículos autónomos mientras nuestros competidores ejecutan activamente.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8050173" y="1736646"/>
            <a:ext cx="5670947" cy="5446038"/>
          </a:xfrm>
          <a:prstGeom prst="roundRect">
            <a:avLst>
              <a:gd name="adj" fmla="val 439"/>
            </a:avLst>
          </a:prstGeom>
          <a:solidFill>
            <a:srgbClr val="AC9EF5"/>
          </a:solidFill>
          <a:ln/>
        </p:spPr>
      </p:sp>
      <p:sp>
        <p:nvSpPr>
          <p:cNvPr id="9" name="Text 7"/>
          <p:cNvSpPr/>
          <p:nvPr/>
        </p:nvSpPr>
        <p:spPr>
          <a:xfrm>
            <a:off x="8209478" y="1864519"/>
            <a:ext cx="211752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Objetivos Estratégicos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209478" y="2257425"/>
            <a:ext cx="15930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8209478" y="2505313"/>
            <a:ext cx="5352336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2" name="Text 10"/>
          <p:cNvSpPr/>
          <p:nvPr/>
        </p:nvSpPr>
        <p:spPr>
          <a:xfrm>
            <a:off x="8209478" y="2630686"/>
            <a:ext cx="26316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Capturar Cuota de Mercado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209478" y="3007519"/>
            <a:ext cx="535233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Posicionarnos como líderes en movilidad autónoma antes de 2028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8209478" y="3484721"/>
            <a:ext cx="15930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8209478" y="3732609"/>
            <a:ext cx="5352336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6" name="Text 14"/>
          <p:cNvSpPr/>
          <p:nvPr/>
        </p:nvSpPr>
        <p:spPr>
          <a:xfrm>
            <a:off x="8209478" y="3857982"/>
            <a:ext cx="257222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Liderazgo en Sostenibilidad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209478" y="4100361"/>
            <a:ext cx="535233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Mantener nuestra ventaja competitiva en movilidad cero emisiones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8209478" y="4577563"/>
            <a:ext cx="15930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8209478" y="4825451"/>
            <a:ext cx="5352336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0" name="Text 18"/>
          <p:cNvSpPr/>
          <p:nvPr/>
        </p:nvSpPr>
        <p:spPr>
          <a:xfrm>
            <a:off x="8209478" y="4950824"/>
            <a:ext cx="199203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Eficiencia Operativa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209478" y="5327657"/>
            <a:ext cx="535233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Reducir dependencia de conductores en mercados maduros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8209478" y="5804860"/>
            <a:ext cx="15930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8209478" y="6052748"/>
            <a:ext cx="5352336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4" name="Text 22"/>
          <p:cNvSpPr/>
          <p:nvPr/>
        </p:nvSpPr>
        <p:spPr>
          <a:xfrm>
            <a:off x="8209478" y="6178121"/>
            <a:ext cx="251555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Diversificación de Ingresos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8209478" y="6554953"/>
            <a:ext cx="535233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Generar nuevas líneas B2B y logística de última milla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4313"/>
            <a:ext cx="88630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Evolución Estratégica: Tres Horizontes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92047"/>
            <a:ext cx="4347567" cy="7937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2148" y="49841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Pilotos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92148" y="541341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2026-2027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992148" y="5850017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Zonas urbanas acotadas con supervisión remota y alianzas tecnológicas. Lanzamiento de 50 vehículos autónomos en Madrid y piloto inicial en Barcelona para validar modelo operativo.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3992047"/>
            <a:ext cx="4347567" cy="7937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9715" y="49841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Escalado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5339715" y="541341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2028-2029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339715" y="5850017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Expansión a 5-10 ciudades con flota híbrida 50% humanos/AV. Adaptación a regulación europea y alcance de 500 vehículos autónomos en España con inicio en Latinoamérica.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3992047"/>
            <a:ext cx="4347567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87282" y="49841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Dominio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9687282" y="541341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2030+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9687282" y="5850017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Mayoría de viajes mediante vehículos autónomos 100% eléctricos. Liderazgo consolidado en movilidad autónoma con expansión a B2B corporativo y logística urbana de última milla.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1137047"/>
            <a:ext cx="8592503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Partnerships Estratégicos: Modelo Híbrido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6397" y="1986677"/>
            <a:ext cx="13237607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estrategia de alianzas tecnológicas es fundamental para acelerar nuestra entrada en movilidad autónoma sin asumir todo el riesgo de desarrollo interno. Proponemos un modelo de colaboración multi-proveedor que nos permite flexibilidad geográfica y tecnológica.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96397" y="2681168"/>
            <a:ext cx="13237607" cy="3296126"/>
          </a:xfrm>
          <a:prstGeom prst="roundRect">
            <a:avLst>
              <a:gd name="adj" fmla="val 79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4017" y="2688788"/>
            <a:ext cx="13222367" cy="4597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8324" y="2787968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187666" y="2787968"/>
            <a:ext cx="361092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 Estratégico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154353" y="2787968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Geografía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459885" y="2787968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Timing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04017" y="3148489"/>
            <a:ext cx="13222367" cy="4597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78324" y="3247668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Waymo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187666" y="3247668"/>
            <a:ext cx="361092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Proveedor AV principal para pilotos iniciales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154353" y="3247668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España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1459885" y="3247668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2026-2027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04017" y="3608189"/>
            <a:ext cx="13222367" cy="4597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78324" y="3707368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WeRide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187666" y="3707368"/>
            <a:ext cx="361092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para expansión Latinoamérica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8154353" y="3707368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LATAM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1459885" y="3707368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2027-2028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04017" y="4067889"/>
            <a:ext cx="13222367" cy="721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78324" y="4167068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Navya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4187666" y="4167068"/>
            <a:ext cx="3610928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Shuttles autónomos para eventos y movilidad corporativa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8154353" y="4167068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Europa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1459885" y="4167068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2026-2028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04017" y="4788932"/>
            <a:ext cx="13222367" cy="721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78324" y="4888111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Nvidia/Mobileye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4187666" y="4888111"/>
            <a:ext cx="3610928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tecnológico para desarrollo de flota propia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8154353" y="4888111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1459885" y="4888111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2028+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704017" y="5509974"/>
            <a:ext cx="13222367" cy="4597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78324" y="5609153"/>
            <a:ext cx="295358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Ayuntamientos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4187666" y="5609153"/>
            <a:ext cx="361092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Regulación sandbox y permisos operativos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8154353" y="5609153"/>
            <a:ext cx="29497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Madrid, Barcelona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1459885" y="5609153"/>
            <a:ext cx="229242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2026-2027</a:t>
            </a:r>
            <a:endParaRPr lang="en-US" sz="1350" dirty="0"/>
          </a:p>
        </p:txBody>
      </p:sp>
      <p:sp>
        <p:nvSpPr>
          <p:cNvPr id="35" name="Shape 33"/>
          <p:cNvSpPr/>
          <p:nvPr/>
        </p:nvSpPr>
        <p:spPr>
          <a:xfrm>
            <a:off x="696397" y="6149102"/>
            <a:ext cx="13237607" cy="943332"/>
          </a:xfrm>
          <a:prstGeom prst="roundRect">
            <a:avLst>
              <a:gd name="adj" fmla="val 2769"/>
            </a:avLst>
          </a:prstGeom>
          <a:solidFill>
            <a:srgbClr val="110745"/>
          </a:solidFill>
          <a:ln/>
        </p:spPr>
      </p:sp>
      <p:pic>
        <p:nvPicPr>
          <p:cNvPr id="3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466" y="6404729"/>
            <a:ext cx="217646" cy="174069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1262182" y="6345317"/>
            <a:ext cx="12497752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 Competitiva:</a:t>
            </a:r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Este enfoque multi-proveedor nos protege de dependencia tecnológica única y permite adaptación rápida a diferentes marcos regulatorios y condiciones de mercado en cada geografía.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729"/>
            <a:ext cx="66135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Nuevos Modelos de Negocio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94642"/>
            <a:ext cx="1783199" cy="17831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25848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B2C – Usuarios Retail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355068"/>
            <a:ext cx="3074670" cy="2540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Precio premium +10-15% por mayor seguridad y confort garantizado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Suscripciones mensuales "Cabify Autonomous Pass" para usuarios frecuentes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dinámico optimizado en horas pico mediante IA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1894642"/>
            <a:ext cx="1783199" cy="17831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6467" y="3925848"/>
            <a:ext cx="29485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B2B – Corporate Mobility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4116467" y="4355068"/>
            <a:ext cx="3074670" cy="285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Flotas corporativas 100% autónomas con contratos recurrentes 3-5 años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Margen operativo 30-40% vs. 18-25% en B2C tradicional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premium de movilidad ejecutiva y traslados aeropuerto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1894642"/>
            <a:ext cx="1783199" cy="17831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9144" y="3925848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B2G – Gobierno y Transporte Público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39144" y="4665226"/>
            <a:ext cx="3074670" cy="2540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de primera y última milla conectados a transporte público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Contratos públicos para movilidad urbana sostenible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Transporte adaptado para personas con movilidad reducida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1894642"/>
            <a:ext cx="1783318" cy="17833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61821" y="3925967"/>
            <a:ext cx="28082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Logística de Última Milla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761821" y="4355187"/>
            <a:ext cx="3074789" cy="2222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autónomo de paquetería y retail 24/7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Mercado con crecimiento proyectado +14% anual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Diferenciación sostenible frente a competidores tradicionales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73142"/>
            <a:ext cx="42724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Eficiencia Operativa y Sostenibilidad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402449" y="807244"/>
            <a:ext cx="175438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Ahorro Operativo Significativo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687967" y="1662946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40%</a:t>
            </a:r>
            <a:endParaRPr lang="en-US" sz="1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4022" y="1042749"/>
            <a:ext cx="1488519" cy="14885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78085" y="260556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Reducción Coste/km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3402449" y="2810113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Eliminación del coste de conductor representa el mayor ahorro estructural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687967" y="3673197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150%</a:t>
            </a:r>
            <a:endParaRPr lang="en-US" sz="1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22" y="3053001"/>
            <a:ext cx="1488519" cy="14885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678085" y="461581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Aumento Utilización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3402449" y="4820364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Vehículos operan 20 horas/día vs. 8 horas con conductores humanos</a:t>
            </a:r>
            <a:endParaRPr lang="en-US" sz="750" dirty="0"/>
          </a:p>
        </p:txBody>
      </p:sp>
      <p:sp>
        <p:nvSpPr>
          <p:cNvPr id="12" name="Text 8"/>
          <p:cNvSpPr/>
          <p:nvPr/>
        </p:nvSpPr>
        <p:spPr>
          <a:xfrm>
            <a:off x="4687967" y="5683448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30%</a:t>
            </a:r>
            <a:endParaRPr lang="en-US" sz="19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22" y="5063252"/>
            <a:ext cx="1488519" cy="148851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647248" y="6626066"/>
            <a:ext cx="130218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Menos Mantenimiento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3402449" y="6830616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predictiva reduce averías y optimiza vida útil de componentes</a:t>
            </a:r>
            <a:endParaRPr lang="en-US" sz="750" dirty="0"/>
          </a:p>
        </p:txBody>
      </p:sp>
      <p:sp>
        <p:nvSpPr>
          <p:cNvPr id="16" name="Text 11"/>
          <p:cNvSpPr/>
          <p:nvPr/>
        </p:nvSpPr>
        <p:spPr>
          <a:xfrm>
            <a:off x="3402449" y="700528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Inversión Necesaria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3402449" y="7209830"/>
            <a:ext cx="3791783" cy="595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900"/>
              </a:lnSpc>
              <a:buSzPct val="100000"/>
              <a:buChar char="•"/>
            </a:pPr>
            <a:r>
              <a:rPr lang="en-US" sz="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CapEx inicial: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€15-25M para primeros 50-100 vehículos autónomos</a:t>
            </a:r>
            <a:endParaRPr lang="en-US" sz="750" dirty="0"/>
          </a:p>
          <a:p>
            <a:pPr algn="l" marL="342900" indent="-342900">
              <a:lnSpc>
                <a:spcPts val="900"/>
              </a:lnSpc>
              <a:buSzPct val="100000"/>
              <a:buChar char="•"/>
            </a:pPr>
            <a:r>
              <a:rPr lang="en-US" sz="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OpEx anual: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€8-12M (supervisión remota, mantenimiento, seguros, plataforma tecnológica)</a:t>
            </a:r>
            <a:endParaRPr lang="en-US" sz="750" dirty="0"/>
          </a:p>
          <a:p>
            <a:pPr algn="l" marL="342900" indent="-342900">
              <a:lnSpc>
                <a:spcPts val="900"/>
              </a:lnSpc>
              <a:buSzPct val="100000"/>
              <a:buChar char="•"/>
            </a:pPr>
            <a:r>
              <a:rPr lang="en-US" sz="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 estimado: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24-30 meses en mercados urbanos densos como Madrid y Barcelona</a:t>
            </a:r>
            <a:endParaRPr lang="en-US" sz="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788" y="813435"/>
            <a:ext cx="3791783" cy="379178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43788" y="4660940"/>
            <a:ext cx="145958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Sostenibilidad Ambiental</a:t>
            </a:r>
            <a:endParaRPr lang="en-US" sz="950" dirty="0"/>
          </a:p>
        </p:txBody>
      </p:sp>
      <p:sp>
        <p:nvSpPr>
          <p:cNvPr id="20" name="Text 14"/>
          <p:cNvSpPr/>
          <p:nvPr/>
        </p:nvSpPr>
        <p:spPr>
          <a:xfrm>
            <a:off x="7443788" y="4865489"/>
            <a:ext cx="3791783" cy="35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integración de vehículos autónomos refuerza nuestro compromiso con la movilidad sostenible y cero emisiones, alineándose perfectamente con nuestra estrategia ESG actual.</a:t>
            </a:r>
            <a:endParaRPr lang="en-US" sz="750" dirty="0"/>
          </a:p>
        </p:txBody>
      </p:sp>
      <p:sp>
        <p:nvSpPr>
          <p:cNvPr id="21" name="Shape 15"/>
          <p:cNvSpPr/>
          <p:nvPr/>
        </p:nvSpPr>
        <p:spPr>
          <a:xfrm>
            <a:off x="7443788" y="5278041"/>
            <a:ext cx="1871067" cy="987981"/>
          </a:xfrm>
          <a:prstGeom prst="roundRect">
            <a:avLst>
              <a:gd name="adj" fmla="val 1507"/>
            </a:avLst>
          </a:prstGeom>
          <a:solidFill>
            <a:srgbClr val="4C5052"/>
          </a:solidFill>
          <a:ln/>
        </p:spPr>
      </p:sp>
      <p:sp>
        <p:nvSpPr>
          <p:cNvPr id="22" name="Shape 16"/>
          <p:cNvSpPr/>
          <p:nvPr/>
        </p:nvSpPr>
        <p:spPr>
          <a:xfrm>
            <a:off x="7542967" y="5377220"/>
            <a:ext cx="297656" cy="297656"/>
          </a:xfrm>
          <a:prstGeom prst="roundRect">
            <a:avLst>
              <a:gd name="adj" fmla="val 30716954"/>
            </a:avLst>
          </a:prstGeom>
          <a:solidFill>
            <a:srgbClr val="AC9EF5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4762" y="5459016"/>
            <a:ext cx="133945" cy="13394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42967" y="572440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 Eléctricos</a:t>
            </a:r>
            <a:endParaRPr lang="en-US" sz="950" dirty="0"/>
          </a:p>
        </p:txBody>
      </p:sp>
      <p:sp>
        <p:nvSpPr>
          <p:cNvPr id="25" name="Text 18"/>
          <p:cNvSpPr/>
          <p:nvPr/>
        </p:nvSpPr>
        <p:spPr>
          <a:xfrm>
            <a:off x="7542967" y="5928955"/>
            <a:ext cx="1672709" cy="23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 la flota autónoma será 100% eléctrica desde el inicio</a:t>
            </a:r>
            <a:endParaRPr lang="en-US" sz="750" dirty="0"/>
          </a:p>
        </p:txBody>
      </p:sp>
      <p:sp>
        <p:nvSpPr>
          <p:cNvPr id="26" name="Shape 19"/>
          <p:cNvSpPr/>
          <p:nvPr/>
        </p:nvSpPr>
        <p:spPr>
          <a:xfrm>
            <a:off x="9364385" y="5278041"/>
            <a:ext cx="1871186" cy="987981"/>
          </a:xfrm>
          <a:prstGeom prst="roundRect">
            <a:avLst>
              <a:gd name="adj" fmla="val 1507"/>
            </a:avLst>
          </a:prstGeom>
          <a:solidFill>
            <a:srgbClr val="4C5052"/>
          </a:solidFill>
          <a:ln/>
        </p:spPr>
      </p:sp>
      <p:sp>
        <p:nvSpPr>
          <p:cNvPr id="27" name="Shape 20"/>
          <p:cNvSpPr/>
          <p:nvPr/>
        </p:nvSpPr>
        <p:spPr>
          <a:xfrm>
            <a:off x="9463564" y="5377220"/>
            <a:ext cx="297656" cy="297656"/>
          </a:xfrm>
          <a:prstGeom prst="roundRect">
            <a:avLst>
              <a:gd name="adj" fmla="val 30716954"/>
            </a:avLst>
          </a:prstGeom>
          <a:solidFill>
            <a:srgbClr val="AC9EF5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5360" y="5459016"/>
            <a:ext cx="133945" cy="13394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463564" y="572440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-30% Emisiones CO₂</a:t>
            </a:r>
            <a:endParaRPr lang="en-US" sz="950" dirty="0"/>
          </a:p>
        </p:txBody>
      </p:sp>
      <p:sp>
        <p:nvSpPr>
          <p:cNvPr id="30" name="Text 22"/>
          <p:cNvSpPr/>
          <p:nvPr/>
        </p:nvSpPr>
        <p:spPr>
          <a:xfrm>
            <a:off x="9463564" y="5928955"/>
            <a:ext cx="1672828" cy="23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en emisiones urbanas mediante optimización de rutas</a:t>
            </a:r>
            <a:endParaRPr lang="en-US" sz="750" dirty="0"/>
          </a:p>
        </p:txBody>
      </p:sp>
      <p:sp>
        <p:nvSpPr>
          <p:cNvPr id="31" name="Shape 23"/>
          <p:cNvSpPr/>
          <p:nvPr/>
        </p:nvSpPr>
        <p:spPr>
          <a:xfrm>
            <a:off x="7443788" y="6315551"/>
            <a:ext cx="3791783" cy="869037"/>
          </a:xfrm>
          <a:prstGeom prst="roundRect">
            <a:avLst>
              <a:gd name="adj" fmla="val 1713"/>
            </a:avLst>
          </a:prstGeom>
          <a:solidFill>
            <a:srgbClr val="4C5052"/>
          </a:solidFill>
          <a:ln/>
        </p:spPr>
      </p:sp>
      <p:sp>
        <p:nvSpPr>
          <p:cNvPr id="32" name="Shape 24"/>
          <p:cNvSpPr/>
          <p:nvPr/>
        </p:nvSpPr>
        <p:spPr>
          <a:xfrm>
            <a:off x="7542967" y="6414730"/>
            <a:ext cx="297656" cy="297656"/>
          </a:xfrm>
          <a:prstGeom prst="roundRect">
            <a:avLst>
              <a:gd name="adj" fmla="val 30716954"/>
            </a:avLst>
          </a:prstGeom>
          <a:solidFill>
            <a:srgbClr val="AC9EF5"/>
          </a:solidFill>
          <a:ln/>
        </p:spPr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4762" y="6496526"/>
            <a:ext cx="133945" cy="133945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7542967" y="676191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Certificaciones ESG</a:t>
            </a:r>
            <a:endParaRPr lang="en-US" sz="950" dirty="0"/>
          </a:p>
        </p:txBody>
      </p:sp>
      <p:sp>
        <p:nvSpPr>
          <p:cNvPr id="35" name="Text 26"/>
          <p:cNvSpPr/>
          <p:nvPr/>
        </p:nvSpPr>
        <p:spPr>
          <a:xfrm>
            <a:off x="7542967" y="6966466"/>
            <a:ext cx="3593425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Cumplimiento con estándares GRI y TCFD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113" y="613767"/>
            <a:ext cx="7333059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Roadmap de Ejecución 2026-2028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89353"/>
            <a:ext cx="22860" cy="6126361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4" name="Shape 2"/>
          <p:cNvSpPr/>
          <p:nvPr/>
        </p:nvSpPr>
        <p:spPr>
          <a:xfrm>
            <a:off x="6603802" y="1678186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5" name="Shape 3"/>
          <p:cNvSpPr/>
          <p:nvPr/>
        </p:nvSpPr>
        <p:spPr>
          <a:xfrm>
            <a:off x="7114937" y="1489353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7181731" y="1522750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99692" y="1550551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Q2 2026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12113" y="1924407"/>
            <a:ext cx="5712976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Firma de partnership estratégico con Waymo o WeRide. Definición del marco regulatorio con el Ayuntamiento de Madrid para operar en zona sandbox.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2603" y="2709624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10" name="Shape 8"/>
          <p:cNvSpPr/>
          <p:nvPr/>
        </p:nvSpPr>
        <p:spPr>
          <a:xfrm>
            <a:off x="7114937" y="2520791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9"/>
          <p:cNvSpPr/>
          <p:nvPr/>
        </p:nvSpPr>
        <p:spPr>
          <a:xfrm>
            <a:off x="7181731" y="2554188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05311" y="2581989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Q3 2026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05311" y="2955846"/>
            <a:ext cx="5712976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piloto Madrid: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25 vehículos autónomos iniciales. Actualización de app Cabify con interfaz específica para viajes autónomos. Campaña de comunicación y educación a usuarios.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603802" y="3611999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4937" y="3423166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6" name="Text 14"/>
          <p:cNvSpPr/>
          <p:nvPr/>
        </p:nvSpPr>
        <p:spPr>
          <a:xfrm>
            <a:off x="7181731" y="3456563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99692" y="3484364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Q4 2026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12113" y="3858220"/>
            <a:ext cx="5712976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a 50 vehículos en Madrid basado en aprendizajes del piloto. Inicio de piloto Barcelona con 25 vehículos autónomos.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2603" y="4514374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4937" y="4325541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1" name="Text 19"/>
          <p:cNvSpPr/>
          <p:nvPr/>
        </p:nvSpPr>
        <p:spPr>
          <a:xfrm>
            <a:off x="7181731" y="4358938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05311" y="4386739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H1 2027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05311" y="4760595"/>
            <a:ext cx="5712976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Evaluación exhaustiva de KPIs operativos, financieros y de satisfacción. Decisión crítica go/no-go para expansión geográfica acelerada.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603802" y="5416748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4937" y="5227915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6" name="Text 24"/>
          <p:cNvSpPr/>
          <p:nvPr/>
        </p:nvSpPr>
        <p:spPr>
          <a:xfrm>
            <a:off x="7181731" y="5261312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99692" y="5289113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H2 2027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12113" y="5662970"/>
            <a:ext cx="5712976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Expansión a nuevas geografías: Sevilla y Valencia. Launch de línea de negocio B2B corporativo con primeros 10 clientes enterprise.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2603" y="6319123"/>
            <a:ext cx="533995" cy="22860"/>
          </a:xfrm>
          <a:prstGeom prst="roundRect">
            <a:avLst>
              <a:gd name="adj" fmla="val 116820"/>
            </a:avLst>
          </a:prstGeom>
          <a:solidFill>
            <a:srgbClr val="65696B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4937" y="6130290"/>
            <a:ext cx="400526" cy="40052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31" name="Text 29"/>
          <p:cNvSpPr/>
          <p:nvPr/>
        </p:nvSpPr>
        <p:spPr>
          <a:xfrm>
            <a:off x="7181731" y="6163687"/>
            <a:ext cx="26693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05311" y="6191488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2028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05311" y="6565344"/>
            <a:ext cx="5712976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Alcance de 500 vehículos autónomos operando en España. Launch en Latinoamérica (Santiago, Bogotá). Inicio de operaciones de logística última milla.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732" y="981789"/>
            <a:ext cx="7134820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Gestión de Riesgos y Mitigaciones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9732" y="1853446"/>
            <a:ext cx="1321093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identificado y planificado respuestas proactivas para los principales riesgos que podrían afectar el éxito del proyecto.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09732" y="2300526"/>
            <a:ext cx="13210937" cy="4947166"/>
          </a:xfrm>
          <a:prstGeom prst="roundRect">
            <a:avLst>
              <a:gd name="adj" fmla="val 5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7352" y="2308146"/>
            <a:ext cx="13195697" cy="4742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94993" y="2410897"/>
            <a:ext cx="294024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Riesgo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197668" y="2410897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76963" y="2410897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156258" y="2410897"/>
            <a:ext cx="5579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Estrategia de Mitigación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17352" y="2782372"/>
            <a:ext cx="13195697" cy="7429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94993" y="2885123"/>
            <a:ext cx="294024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Regulatorio: Retraso en aprobaciones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197668" y="28851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176963" y="28851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8156258" y="2885123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Lobby activo con ayuntamientos, pilotos en zonas privadas como alternativa, participación en mesas regulatorias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17352" y="3525322"/>
            <a:ext cx="13195697" cy="7429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4993" y="3628072"/>
            <a:ext cx="294024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Tecnológico: Fallos del sistema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197668" y="3628072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Muy Alto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176963" y="3628072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Baja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8156258" y="3628072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Supervisión remota 24/7, pólizas de seguro robustas, selección de proveedor tecnológico maduro con track record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17352" y="4268272"/>
            <a:ext cx="13195697" cy="7429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94993" y="4371023"/>
            <a:ext cx="294024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Aceptación de usuarios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4197668" y="43710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Medio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176963" y="43710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8156258" y="4371023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Campaña intensiva de educación, descuentos de 20% en viajes iniciales, transparencia total en seguridad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17352" y="5011222"/>
            <a:ext cx="13195697" cy="7429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94993" y="5113973"/>
            <a:ext cx="294024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Competencia: Uber se adelanta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4197668" y="511397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6176963" y="511397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8156258" y="5113973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Acelerar timeline de lanzamiento, diferenciación mediante servicio premium y sostenibilidad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717352" y="5754172"/>
            <a:ext cx="13195697" cy="7429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94993" y="5856923"/>
            <a:ext cx="294024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Sindical: Oposición de conductores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4197668" y="58569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Medio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6176963" y="585692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8156258" y="5856923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de transición laboral transparente, programas de reskilling, comunicación proactiva con representantes</a:t>
            </a:r>
            <a:endParaRPr lang="en-US" sz="1350" dirty="0"/>
          </a:p>
        </p:txBody>
      </p:sp>
      <p:sp>
        <p:nvSpPr>
          <p:cNvPr id="35" name="Shape 33"/>
          <p:cNvSpPr/>
          <p:nvPr/>
        </p:nvSpPr>
        <p:spPr>
          <a:xfrm>
            <a:off x="717352" y="6497122"/>
            <a:ext cx="13195697" cy="7429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94993" y="6599873"/>
            <a:ext cx="294024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Económico: ROI no alcanzado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4197668" y="659987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Medio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6176963" y="6599873"/>
            <a:ext cx="161686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Baja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8156258" y="6599873"/>
            <a:ext cx="557938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Piloto acotado con inversión controlada, revisión trimestral de métricas, pivote rápido si necesario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2026-02-12T15:32:27Z</dcterms:created>
  <dcterms:modified xsi:type="dcterms:W3CDTF">2026-02-12T15:32:27Z</dcterms:modified>
</cp:coreProperties>
</file>